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eue Machina" charset="1" panose="00000500000000000000"/>
      <p:regular r:id="rId18"/>
    </p:embeddedFont>
    <p:embeddedFont>
      <p:font typeface="Garet Light" charset="1" panose="00000000000000000000"/>
      <p:regular r:id="rId19"/>
    </p:embeddedFont>
    <p:embeddedFont>
      <p:font typeface="Garet Bold" charset="1" panose="00000000000000000000"/>
      <p:regular r:id="rId20"/>
    </p:embeddedFont>
    <p:embeddedFont>
      <p:font typeface="Garet" charset="1" panose="00000000000000000000"/>
      <p:regular r:id="rId21"/>
    </p:embeddedFont>
    <p:embeddedFont>
      <p:font typeface="Neue Machina Ultra-Bold" charset="1" panose="00000900000000000000"/>
      <p:regular r:id="rId22"/>
    </p:embeddedFont>
    <p:embeddedFont>
      <p:font typeface="Neue Machina Light" charset="1" panose="000004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https://cdn.revolut.com/pdf/annualreport2022.pdf" TargetMode="External" Type="http://schemas.openxmlformats.org/officeDocument/2006/relationships/hyperlink"/><Relationship Id="rId5" Target="https://cdn.revolut.com/pdf/annualreport2023.pdf" TargetMode="External" Type="http://schemas.openxmlformats.org/officeDocument/2006/relationships/hyperlink"/><Relationship Id="rId6" Target="https://research.contrary.com/company/revolut" TargetMode="External" Type="http://schemas.openxmlformats.org/officeDocument/2006/relationships/hyperlink"/><Relationship Id="rId7" Target="https://assets.revolut.com/pdf/annualreport2024.pdf" TargetMode="External" Type="http://schemas.openxmlformats.org/officeDocument/2006/relationships/hyperlink"/><Relationship Id="rId8" Target="https://pawelrybacki.com/papers/revolut/rybacki_pawel_masters_revolut.pdf" TargetMode="External" Type="http://schemas.openxmlformats.org/officeDocument/2006/relationships/hyperlink"/><Relationship Id="rId9" Target="slide2.xml" Type="http://schemas.openxmlformats.org/officeDocument/2006/relationships/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linkedin.com/in/suhani-patel-a6957a250" TargetMode="External" Type="http://schemas.openxmlformats.org/officeDocument/2006/relationships/hyperlink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slide2.xml" Type="http://schemas.openxmlformats.org/officeDocument/2006/relationships/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slide2.xml" Type="http://schemas.openxmlformats.org/officeDocument/2006/relationships/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slide2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slide2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slide2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68025" y="-644445"/>
            <a:ext cx="11575889" cy="11575889"/>
          </a:xfrm>
          <a:custGeom>
            <a:avLst/>
            <a:gdLst/>
            <a:ahLst/>
            <a:cxnLst/>
            <a:rect r="r" b="b" t="t" l="l"/>
            <a:pathLst>
              <a:path h="11575889" w="11575889">
                <a:moveTo>
                  <a:pt x="0" y="0"/>
                </a:moveTo>
                <a:lnTo>
                  <a:pt x="11575889" y="0"/>
                </a:lnTo>
                <a:lnTo>
                  <a:pt x="11575889" y="11575890"/>
                </a:lnTo>
                <a:lnTo>
                  <a:pt x="0" y="1157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5636" y="1028700"/>
            <a:ext cx="1633664" cy="1626403"/>
          </a:xfrm>
          <a:custGeom>
            <a:avLst/>
            <a:gdLst/>
            <a:ahLst/>
            <a:cxnLst/>
            <a:rect r="r" b="b" t="t" l="l"/>
            <a:pathLst>
              <a:path h="1626403" w="1633664">
                <a:moveTo>
                  <a:pt x="0" y="0"/>
                </a:moveTo>
                <a:lnTo>
                  <a:pt x="1633664" y="0"/>
                </a:lnTo>
                <a:lnTo>
                  <a:pt x="1633664" y="1626403"/>
                </a:lnTo>
                <a:lnTo>
                  <a:pt x="0" y="1626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31710" y="3368562"/>
            <a:ext cx="13034865" cy="3648473"/>
            <a:chOff x="0" y="0"/>
            <a:chExt cx="17379820" cy="48646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7379820" cy="351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60"/>
                </a:lnSpc>
              </a:pPr>
              <a:r>
                <a:rPr lang="en-US" sz="5800">
                  <a:solidFill>
                    <a:srgbClr val="202021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Scaling the Superapp: How Revolut Grew Globally through Strategic Product Expansion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33133"/>
              <a:ext cx="11812786" cy="1131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4"/>
                </a:lnSpc>
              </a:pPr>
              <a:r>
                <a:rPr lang="en-US" sz="2495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A Case Study by: Suhani Patel</a:t>
              </a:r>
            </a:p>
            <a:p>
              <a:pPr algn="l">
                <a:lnSpc>
                  <a:spcPts val="3494"/>
                </a:lnSpc>
              </a:pPr>
              <a:r>
                <a:rPr lang="en-US" sz="2495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June 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665" y="1019175"/>
            <a:ext cx="15213569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31375F"/>
                </a:solidFill>
                <a:latin typeface="Neue Machina"/>
                <a:ea typeface="Neue Machina"/>
                <a:cs typeface="Neue Machina"/>
                <a:sym typeface="Neue Machina"/>
              </a:rPr>
              <a:t>Learnings &amp; Strategic Takeaways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4807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Light"/>
                <a:ea typeface="Garet Light"/>
                <a:cs typeface="Garet Light"/>
                <a:sym typeface="Garet Light"/>
                <a:hlinkClick r:id="rId2" action="ppaction://hlinksldjump"/>
              </a:rPr>
              <a:t>Back to Agenda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6855" y="2249136"/>
            <a:ext cx="7646360" cy="764636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73515" y="4132951"/>
            <a:ext cx="2061515" cy="32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Core Utility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0159" y="6516354"/>
            <a:ext cx="1563954" cy="66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Vertical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1775" y="6379847"/>
            <a:ext cx="1563954" cy="66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Platform Thinking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37681" y="7979338"/>
            <a:ext cx="1804709" cy="66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Agile Infrastructure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74971" y="3961595"/>
            <a:ext cx="2061515" cy="64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ACA9A5"/>
                </a:solidFill>
                <a:latin typeface="Garet Light"/>
                <a:ea typeface="Garet Light"/>
                <a:cs typeface="Garet Light"/>
                <a:sym typeface="Garet Light"/>
              </a:rPr>
              <a:t>Localized Execution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02136" y="3104810"/>
            <a:ext cx="2061515" cy="135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  <a:spcBef>
                <a:spcPct val="0"/>
              </a:spcBef>
            </a:pPr>
          </a:p>
          <a:p>
            <a:pPr algn="ctr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Start with real user pain</a:t>
            </a:r>
          </a:p>
          <a:p>
            <a:pPr algn="ctr">
              <a:lnSpc>
                <a:spcPts val="269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427936" y="6379847"/>
            <a:ext cx="2671430" cy="169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</a:p>
          <a:p>
            <a:pPr algn="ctr">
              <a:lnSpc>
                <a:spcPts val="2698"/>
              </a:lnSpc>
            </a:pPr>
            <a:r>
              <a:rPr lang="en-US" sz="1927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Deep &gt; wide for long-term retention</a:t>
            </a:r>
          </a:p>
          <a:p>
            <a:pPr algn="ctr">
              <a:lnSpc>
                <a:spcPts val="2698"/>
              </a:lnSpc>
              <a:spcBef>
                <a:spcPct val="0"/>
              </a:spcBef>
            </a:pPr>
          </a:p>
          <a:p>
            <a:pPr algn="ctr">
              <a:lnSpc>
                <a:spcPts val="269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955017" y="6173640"/>
            <a:ext cx="2510926" cy="135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  <a:spcBef>
                <a:spcPct val="0"/>
              </a:spcBef>
            </a:pPr>
          </a:p>
          <a:p>
            <a:pPr algn="ctr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Ecosystems build competitive moats</a:t>
            </a:r>
          </a:p>
          <a:p>
            <a:pPr algn="ctr">
              <a:lnSpc>
                <a:spcPts val="269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348774" y="9229725"/>
            <a:ext cx="2382523" cy="66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Test fast, kill faster, scale fastest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36731" y="3129290"/>
            <a:ext cx="3396142" cy="66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  <a:spcBef>
                <a:spcPct val="0"/>
              </a:spcBef>
            </a:pPr>
            <a:r>
              <a:rPr lang="en-US" sz="1927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Tailor product to market, not just language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91058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4"/>
              </a:lnSpc>
            </a:pPr>
            <a:r>
              <a:rPr lang="en-US" sz="8454">
                <a:solidFill>
                  <a:srgbClr val="31375F"/>
                </a:solidFill>
                <a:latin typeface="Neue Machina"/>
                <a:ea typeface="Neue Machina"/>
                <a:cs typeface="Neue Machina"/>
                <a:sym typeface="Neue Machina"/>
              </a:rPr>
              <a:t>References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783953">
            <a:off x="6669020" y="3776766"/>
            <a:ext cx="14996323" cy="7825354"/>
          </a:xfrm>
          <a:custGeom>
            <a:avLst/>
            <a:gdLst/>
            <a:ahLst/>
            <a:cxnLst/>
            <a:rect r="r" b="b" t="t" l="l"/>
            <a:pathLst>
              <a:path h="7825354" w="14996323">
                <a:moveTo>
                  <a:pt x="0" y="0"/>
                </a:moveTo>
                <a:lnTo>
                  <a:pt x="14996323" y="0"/>
                </a:lnTo>
                <a:lnTo>
                  <a:pt x="14996323" y="7825353"/>
                </a:lnTo>
                <a:lnTo>
                  <a:pt x="0" y="7825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623861"/>
            <a:ext cx="8835680" cy="3999160"/>
            <a:chOff x="0" y="0"/>
            <a:chExt cx="11780907" cy="53322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1780907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 u="sng">
                  <a:solidFill>
                    <a:srgbClr val="506E9A"/>
                  </a:solidFill>
                  <a:latin typeface="Garet Light"/>
                  <a:ea typeface="Garet Light"/>
                  <a:cs typeface="Garet Light"/>
                  <a:sym typeface="Garet Light"/>
                  <a:hlinkClick r:id="rId4" tooltip="https://cdn.revolut.com/pdf/annualreport2022.pdf"/>
                </a:rPr>
                <a:t>Revolut annual report 2022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0044"/>
              <a:ext cx="11780907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 u="sng">
                  <a:solidFill>
                    <a:srgbClr val="506E9A"/>
                  </a:solidFill>
                  <a:latin typeface="Garet Light"/>
                  <a:ea typeface="Garet Light"/>
                  <a:cs typeface="Garet Light"/>
                  <a:sym typeface="Garet Light"/>
                  <a:hlinkClick r:id="rId5" tooltip="https://cdn.revolut.com/pdf/annualreport2023.pdf"/>
                </a:rPr>
                <a:t>Revolut annual report 2023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535085"/>
              <a:ext cx="11780907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 u="sng">
                  <a:solidFill>
                    <a:srgbClr val="506E9A"/>
                  </a:solidFill>
                  <a:latin typeface="Garet Light"/>
                  <a:ea typeface="Garet Light"/>
                  <a:cs typeface="Garet Light"/>
                  <a:sym typeface="Garet Light"/>
                  <a:hlinkClick r:id="rId6" tooltip="https://research.contrary.com/company/revolut"/>
                </a:rPr>
                <a:t>contrary research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22856"/>
              <a:ext cx="11780907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 u="sng">
                  <a:solidFill>
                    <a:srgbClr val="506E9A"/>
                  </a:solidFill>
                  <a:latin typeface="Garet Light"/>
                  <a:ea typeface="Garet Light"/>
                  <a:cs typeface="Garet Light"/>
                  <a:sym typeface="Garet Light"/>
                  <a:hlinkClick r:id="rId7" tooltip="https://assets.revolut.com/pdf/annualreport2024.pdf"/>
                </a:rPr>
                <a:t>Revolut annual report 2024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777859"/>
              <a:ext cx="11780907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 u="sng">
                  <a:solidFill>
                    <a:srgbClr val="506E9A"/>
                  </a:solidFill>
                  <a:latin typeface="Garet Light"/>
                  <a:ea typeface="Garet Light"/>
                  <a:cs typeface="Garet Light"/>
                  <a:sym typeface="Garet Light"/>
                  <a:hlinkClick r:id="rId8" tooltip="https://pawelrybacki.com/papers/revolut/rybacki_pawel_masters_revolut.pdf"/>
                </a:rPr>
                <a:t>Revolut Revolution: by Pawel Rybacki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4807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258671"/>
                </a:solidFill>
                <a:latin typeface="Garet Light"/>
                <a:ea typeface="Garet Light"/>
                <a:cs typeface="Garet Light"/>
                <a:sym typeface="Garet Light"/>
                <a:hlinkClick r:id="rId9" action="ppaction://hlinksldjump"/>
              </a:rPr>
              <a:t>Back to Agenda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7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98325"/>
            <a:ext cx="879489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Let’s Connect!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9523" y="3262618"/>
            <a:ext cx="8160291" cy="395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Name: Suhani Patel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Role: Product + FinTech Enthusiast | CS + FinTech @ MIT Manipal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Email: suhanip1903@gmail.com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LinkedIn: </a:t>
            </a:r>
            <a:r>
              <a:rPr lang="en-US" sz="2800" u="sng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  <a:hlinkClick r:id="rId2" tooltip="https://www.linkedin.com/in/suhani-patel-a6957a250"/>
              </a:rPr>
              <a:t>linkedin.com/in/suhani-patel-a6957a250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980077" y="2704259"/>
            <a:ext cx="11575889" cy="11575889"/>
          </a:xfrm>
          <a:custGeom>
            <a:avLst/>
            <a:gdLst/>
            <a:ahLst/>
            <a:cxnLst/>
            <a:rect r="r" b="b" t="t" l="l"/>
            <a:pathLst>
              <a:path h="11575889" w="11575889">
                <a:moveTo>
                  <a:pt x="0" y="0"/>
                </a:moveTo>
                <a:lnTo>
                  <a:pt x="11575890" y="0"/>
                </a:lnTo>
                <a:lnTo>
                  <a:pt x="11575890" y="11575889"/>
                </a:lnTo>
                <a:lnTo>
                  <a:pt x="0" y="11575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4807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Light"/>
                <a:ea typeface="Garet Light"/>
                <a:cs typeface="Garet Light"/>
                <a:sym typeface="Garet Light"/>
                <a:hlinkClick r:id="rId5" action="ppaction://hlinksldjump"/>
              </a:rPr>
              <a:t>Back to Agenda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69803" y="3315789"/>
            <a:ext cx="8448122" cy="4838470"/>
          </a:xfrm>
          <a:custGeom>
            <a:avLst/>
            <a:gdLst/>
            <a:ahLst/>
            <a:cxnLst/>
            <a:rect r="r" b="b" t="t" l="l"/>
            <a:pathLst>
              <a:path h="4838470" w="8448122">
                <a:moveTo>
                  <a:pt x="0" y="0"/>
                </a:moveTo>
                <a:lnTo>
                  <a:pt x="8448121" y="0"/>
                </a:lnTo>
                <a:lnTo>
                  <a:pt x="8448121" y="4838469"/>
                </a:lnTo>
                <a:lnTo>
                  <a:pt x="0" y="4838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64327" y="5031842"/>
            <a:ext cx="223315" cy="22331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CA9A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35969" y="845183"/>
            <a:ext cx="81153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02021"/>
                </a:solidFill>
                <a:latin typeface="Neue Machina"/>
                <a:ea typeface="Neue Machina"/>
                <a:cs typeface="Neue Machina"/>
                <a:sym typeface="Neue Machina"/>
              </a:rPr>
              <a:t>Agenda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94244" y="1072016"/>
            <a:ext cx="6024896" cy="8142967"/>
            <a:chOff x="0" y="0"/>
            <a:chExt cx="8033195" cy="108572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80331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Introduction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61786"/>
              <a:ext cx="80331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The challenge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80721"/>
              <a:ext cx="80331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User Personas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699657"/>
              <a:ext cx="80331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Product Strategy Overview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537528"/>
              <a:ext cx="8033195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Global Reach, Local Roots: Revolut’s</a:t>
              </a:r>
              <a:r>
                <a:rPr lang="en-US" sz="2500" u="sng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 </a:t>
              </a: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Expansion Playbook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959600"/>
              <a:ext cx="8033195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Learnings and strategic takeaways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040664"/>
              <a:ext cx="80331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Outcomes and Impacts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618593"/>
              <a:ext cx="80331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Competitive Benchmarking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381671"/>
              <a:ext cx="80331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Let’s connect!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300607"/>
              <a:ext cx="80331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462735"/>
              <a:ext cx="80331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3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31375F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References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04483" y="4604678"/>
            <a:ext cx="223315" cy="223315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375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773394" y="6507711"/>
            <a:ext cx="223315" cy="223315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CA9A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565981" y="3946063"/>
            <a:ext cx="223315" cy="223315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B1A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13622" y="1368834"/>
            <a:ext cx="817405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4"/>
              </a:lnSpc>
            </a:pPr>
            <a:r>
              <a:rPr lang="en-US" sz="8454">
                <a:solidFill>
                  <a:srgbClr val="201B1A"/>
                </a:solidFill>
                <a:latin typeface="Neue Machina"/>
                <a:ea typeface="Neue Machina"/>
                <a:cs typeface="Neue Machina"/>
                <a:sym typeface="Neue Machina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58632" y="3192550"/>
            <a:ext cx="8174051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Founded in 2015 as a prepaid FX travel card app</a:t>
            </a: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Now a global financial superapp: crypto, stocks, business tools, vaults, etc.</a:t>
            </a: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40M+ users | 35+ countries | $33B+ valuation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405181" y="0"/>
            <a:ext cx="6877622" cy="10287000"/>
            <a:chOff x="0" y="0"/>
            <a:chExt cx="9170163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86000"/>
            </a:blip>
            <a:srcRect l="21875" t="-24786" r="21875" b="-24786"/>
            <a:stretch>
              <a:fillRect/>
            </a:stretch>
          </p:blipFill>
          <p:spPr>
            <a:xfrm flipH="true" flipV="true">
              <a:off x="0" y="0"/>
              <a:ext cx="9170163" cy="13716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-10800000">
            <a:off x="-1108392" y="-5673511"/>
            <a:ext cx="10252392" cy="10287000"/>
          </a:xfrm>
          <a:custGeom>
            <a:avLst/>
            <a:gdLst/>
            <a:ahLst/>
            <a:cxnLst/>
            <a:rect r="r" b="b" t="t" l="l"/>
            <a:pathLst>
              <a:path h="10287000" w="10252392">
                <a:moveTo>
                  <a:pt x="0" y="0"/>
                </a:moveTo>
                <a:lnTo>
                  <a:pt x="10252392" y="0"/>
                </a:lnTo>
                <a:lnTo>
                  <a:pt x="102523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8377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2556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0F1F4"/>
                </a:solidFill>
                <a:latin typeface="Garet Light"/>
                <a:ea typeface="Garet Light"/>
                <a:cs typeface="Garet Light"/>
                <a:sym typeface="Garet Light"/>
                <a:hlinkClick r:id="rId5" action="ppaction://hlinksldjump"/>
              </a:rPr>
              <a:t>Back to Agenda</a:t>
            </a:r>
          </a:p>
        </p:txBody>
      </p:sp>
      <p:sp>
        <p:nvSpPr>
          <p:cNvPr name="AutoShape 8" id="8"/>
          <p:cNvSpPr/>
          <p:nvPr/>
        </p:nvSpPr>
        <p:spPr>
          <a:xfrm>
            <a:off x="7854527" y="7949303"/>
            <a:ext cx="1650555" cy="0"/>
          </a:xfrm>
          <a:prstGeom prst="line">
            <a:avLst/>
          </a:prstGeom>
          <a:ln cap="flat" w="38100">
            <a:solidFill>
              <a:srgbClr val="A5A5B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>
            <a:off x="9450092" y="7949303"/>
            <a:ext cx="1650555" cy="0"/>
          </a:xfrm>
          <a:prstGeom prst="line">
            <a:avLst/>
          </a:prstGeom>
          <a:ln cap="flat" w="38100">
            <a:solidFill>
              <a:srgbClr val="ACA9A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1045658" y="7949303"/>
            <a:ext cx="1650555" cy="0"/>
          </a:xfrm>
          <a:prstGeom prst="line">
            <a:avLst/>
          </a:prstGeom>
          <a:ln cap="flat" w="38100">
            <a:solidFill>
              <a:srgbClr val="ACA9A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12641223" y="7949303"/>
            <a:ext cx="1650555" cy="0"/>
          </a:xfrm>
          <a:prstGeom prst="line">
            <a:avLst/>
          </a:prstGeom>
          <a:ln cap="flat" w="38100">
            <a:solidFill>
              <a:srgbClr val="ACA9A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>
            <a:off x="14236788" y="7949303"/>
            <a:ext cx="1650555" cy="0"/>
          </a:xfrm>
          <a:prstGeom prst="line">
            <a:avLst/>
          </a:prstGeom>
          <a:ln cap="flat" w="38100">
            <a:solidFill>
              <a:srgbClr val="ACA9A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7015523" y="8111228"/>
            <a:ext cx="1678008" cy="150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3"/>
              </a:lnSpc>
            </a:pPr>
            <a:r>
              <a:rPr lang="en-US" b="true" sz="2188">
                <a:solidFill>
                  <a:srgbClr val="31375F"/>
                </a:solidFill>
                <a:latin typeface="Garet Bold"/>
                <a:ea typeface="Garet Bold"/>
                <a:cs typeface="Garet Bold"/>
                <a:sym typeface="Garet Bold"/>
              </a:rPr>
              <a:t>2015</a:t>
            </a:r>
          </a:p>
          <a:p>
            <a:pPr algn="ctr">
              <a:lnSpc>
                <a:spcPts val="3063"/>
              </a:lnSpc>
            </a:pPr>
            <a:r>
              <a:rPr lang="en-US" sz="2188" u="none">
                <a:solidFill>
                  <a:srgbClr val="31375F"/>
                </a:solidFill>
                <a:latin typeface="Garet"/>
                <a:ea typeface="Garet"/>
                <a:cs typeface="Garet"/>
                <a:sym typeface="Garet"/>
              </a:rPr>
              <a:t>Launched in UK</a:t>
            </a:r>
          </a:p>
          <a:p>
            <a:pPr algn="ctr">
              <a:lnSpc>
                <a:spcPts val="306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304996" y="5955825"/>
            <a:ext cx="2440214" cy="179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</a:p>
          <a:p>
            <a:pPr algn="ctr">
              <a:lnSpc>
                <a:spcPts val="2879"/>
              </a:lnSpc>
            </a:pPr>
            <a:r>
              <a:rPr lang="en-US" sz="2056" u="none">
                <a:solidFill>
                  <a:srgbClr val="31375F"/>
                </a:solidFill>
                <a:latin typeface="Garet"/>
                <a:ea typeface="Garet"/>
                <a:cs typeface="Garet"/>
                <a:sym typeface="Garet"/>
              </a:rPr>
              <a:t>Added budgeting, P2P payments, crypto trading</a:t>
            </a:r>
          </a:p>
          <a:p>
            <a:pPr algn="ctr">
              <a:lnSpc>
                <a:spcPts val="2879"/>
              </a:lnSpc>
            </a:pPr>
            <a:r>
              <a:rPr lang="en-US" b="true" sz="2056" u="none">
                <a:solidFill>
                  <a:srgbClr val="31375F"/>
                </a:solidFill>
                <a:latin typeface="Garet Bold"/>
                <a:ea typeface="Garet Bold"/>
                <a:cs typeface="Garet Bold"/>
                <a:sym typeface="Garet Bold"/>
              </a:rPr>
              <a:t>2017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5316" y="8111228"/>
            <a:ext cx="2760683" cy="179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 b="true">
                <a:solidFill>
                  <a:srgbClr val="31375F"/>
                </a:solidFill>
                <a:latin typeface="Garet Bold"/>
                <a:ea typeface="Garet Bold"/>
                <a:cs typeface="Garet Bold"/>
                <a:sym typeface="Garet Bold"/>
              </a:rPr>
              <a:t>2018</a:t>
            </a:r>
          </a:p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31375F"/>
                </a:solidFill>
                <a:latin typeface="Garet"/>
                <a:ea typeface="Garet"/>
                <a:cs typeface="Garet"/>
                <a:sym typeface="Garet"/>
              </a:rPr>
              <a:t>Secured European banking license (Lithuania)</a:t>
            </a:r>
          </a:p>
          <a:p>
            <a:pPr algn="ctr">
              <a:lnSpc>
                <a:spcPts val="28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421116" y="6315625"/>
            <a:ext cx="2440214" cy="1433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31375F"/>
                </a:solidFill>
                <a:latin typeface="Garet"/>
                <a:ea typeface="Garet"/>
                <a:cs typeface="Garet"/>
                <a:sym typeface="Garet"/>
              </a:rPr>
              <a:t>Entered US, Australia, Asia, LATAM</a:t>
            </a:r>
          </a:p>
          <a:p>
            <a:pPr algn="ctr">
              <a:lnSpc>
                <a:spcPts val="2879"/>
              </a:lnSpc>
            </a:pPr>
            <a:r>
              <a:rPr lang="en-US" b="true" sz="2056" u="none">
                <a:solidFill>
                  <a:srgbClr val="31375F"/>
                </a:solidFill>
                <a:latin typeface="Garet Bold"/>
                <a:ea typeface="Garet Bold"/>
                <a:cs typeface="Garet Bold"/>
                <a:sym typeface="Garet Bold"/>
              </a:rPr>
              <a:t>2019-21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19202" y="8111228"/>
            <a:ext cx="2835174" cy="1433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 b="true">
                <a:solidFill>
                  <a:srgbClr val="31375F"/>
                </a:solidFill>
                <a:latin typeface="Garet Bold"/>
                <a:ea typeface="Garet Bold"/>
                <a:cs typeface="Garet Bold"/>
                <a:sym typeface="Garet Bold"/>
              </a:rPr>
              <a:t>2022</a:t>
            </a:r>
          </a:p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31375F"/>
                </a:solidFill>
                <a:latin typeface="Garet"/>
                <a:ea typeface="Garet"/>
                <a:cs typeface="Garet"/>
                <a:sym typeface="Garet"/>
              </a:rPr>
              <a:t>25M+ users, </a:t>
            </a:r>
          </a:p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31375F"/>
                </a:solidFill>
                <a:latin typeface="Garet"/>
                <a:ea typeface="Garet"/>
                <a:cs typeface="Garet"/>
                <a:sym typeface="Garet"/>
              </a:rPr>
              <a:t>330M+ transactions/month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37605" y="6317775"/>
            <a:ext cx="2440214" cy="1433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31375F"/>
                </a:solidFill>
                <a:latin typeface="Garet"/>
                <a:ea typeface="Garet"/>
                <a:cs typeface="Garet"/>
                <a:sym typeface="Garet"/>
              </a:rPr>
              <a:t>France, Paris becomes Western HQ</a:t>
            </a:r>
          </a:p>
          <a:p>
            <a:pPr algn="ctr">
              <a:lnSpc>
                <a:spcPts val="2879"/>
              </a:lnSpc>
            </a:pPr>
            <a:r>
              <a:rPr lang="en-US" b="true" sz="2056" u="none">
                <a:solidFill>
                  <a:srgbClr val="31375F"/>
                </a:solidFill>
                <a:latin typeface="Garet Bold"/>
                <a:ea typeface="Garet Bold"/>
                <a:cs typeface="Garet Bold"/>
                <a:sym typeface="Garet Bold"/>
              </a:rPr>
              <a:t>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7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9680" y="2687510"/>
            <a:ext cx="16230600" cy="7913757"/>
            <a:chOff x="0" y="0"/>
            <a:chExt cx="21640800" cy="1055167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21640800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49"/>
                </a:lnSpc>
                <a:spcBef>
                  <a:spcPct val="0"/>
                </a:spcBef>
              </a:pPr>
              <a:r>
                <a:rPr lang="en-US" sz="4291">
                  <a:solidFill>
                    <a:srgbClr val="F0F1F4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Problem Statement: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187754"/>
              <a:ext cx="21640800" cy="936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6"/>
                </a:lnSpc>
              </a:pPr>
            </a:p>
            <a:p>
              <a:pPr algn="l">
                <a:lnSpc>
                  <a:spcPts val="4296"/>
                </a:lnSpc>
              </a:pPr>
              <a:r>
                <a:rPr lang="en-US" sz="3068">
                  <a:solidFill>
                    <a:srgbClr val="F4F4F4"/>
                  </a:solidFill>
                  <a:latin typeface="Garet"/>
                  <a:ea typeface="Garet"/>
                  <a:cs typeface="Garet"/>
                  <a:sym typeface="Garet"/>
                </a:rPr>
                <a:t>“</a:t>
              </a:r>
              <a:r>
                <a:rPr lang="en-US" sz="3068">
                  <a:solidFill>
                    <a:srgbClr val="F4F4F4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How can a fintech startup like Revolut scale globally while navigating diverse regulatory environments, localizing its product for varied user behaviors, and maintaining a sustainable, unified operational model — all without compromising speed, innovation, or user experience?”</a:t>
              </a:r>
            </a:p>
            <a:p>
              <a:pPr algn="l">
                <a:lnSpc>
                  <a:spcPts val="4296"/>
                </a:lnSpc>
              </a:pPr>
            </a:p>
            <a:p>
              <a:pPr algn="l">
                <a:lnSpc>
                  <a:spcPts val="4296"/>
                </a:lnSpc>
              </a:pPr>
              <a:r>
                <a:rPr lang="en-US" sz="3068" b="true">
                  <a:solidFill>
                    <a:srgbClr val="F4F4F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Key Globalization Challenges:</a:t>
              </a:r>
            </a:p>
            <a:p>
              <a:pPr algn="l" marL="662542" indent="-331271" lvl="1">
                <a:lnSpc>
                  <a:spcPts val="4296"/>
                </a:lnSpc>
                <a:buFont typeface="Arial"/>
                <a:buChar char="•"/>
              </a:pPr>
              <a:r>
                <a:rPr lang="en-US" sz="3068">
                  <a:solidFill>
                    <a:srgbClr val="F4F4F4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Regulatory fragmentation &amp; licensing</a:t>
              </a:r>
            </a:p>
            <a:p>
              <a:pPr algn="l" marL="662542" indent="-331271" lvl="1">
                <a:lnSpc>
                  <a:spcPts val="4296"/>
                </a:lnSpc>
                <a:buFont typeface="Arial"/>
                <a:buChar char="•"/>
              </a:pPr>
              <a:r>
                <a:rPr lang="en-US" sz="3068">
                  <a:solidFill>
                    <a:srgbClr val="F4F4F4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Financial behaviors differ by region (e.g., UPI, cash-based vs. card-based)</a:t>
              </a:r>
            </a:p>
            <a:p>
              <a:pPr algn="l" marL="662542" indent="-331271" lvl="1">
                <a:lnSpc>
                  <a:spcPts val="4296"/>
                </a:lnSpc>
                <a:buFont typeface="Arial"/>
                <a:buChar char="•"/>
              </a:pPr>
              <a:r>
                <a:rPr lang="en-US" sz="3068">
                  <a:solidFill>
                    <a:srgbClr val="F4F4F4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High CAC in mature fintech markets</a:t>
              </a:r>
            </a:p>
            <a:p>
              <a:pPr algn="l" marL="662542" indent="-331271" lvl="1">
                <a:lnSpc>
                  <a:spcPts val="4296"/>
                </a:lnSpc>
                <a:buFont typeface="Arial"/>
                <a:buChar char="•"/>
              </a:pPr>
              <a:r>
                <a:rPr lang="en-US" sz="3068">
                  <a:solidFill>
                    <a:srgbClr val="F4F4F4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Need for unified product identity across local adaptations</a:t>
              </a:r>
            </a:p>
            <a:p>
              <a:pPr algn="l">
                <a:lnSpc>
                  <a:spcPts val="4296"/>
                </a:lnSpc>
              </a:pPr>
            </a:p>
            <a:p>
              <a:pPr algn="l">
                <a:lnSpc>
                  <a:spcPts val="429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9680" y="790575"/>
            <a:ext cx="918298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4"/>
              </a:lnSpc>
            </a:pPr>
            <a:r>
              <a:rPr lang="en-US" sz="8454">
                <a:solidFill>
                  <a:srgbClr val="ACA9A5"/>
                </a:solidFill>
                <a:latin typeface="Neue Machina"/>
                <a:ea typeface="Neue Machina"/>
                <a:cs typeface="Neue Machina"/>
                <a:sym typeface="Neue Machina"/>
              </a:rPr>
              <a:t>The Challenge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046306" y="9314082"/>
            <a:ext cx="21327024" cy="11996451"/>
          </a:xfrm>
          <a:custGeom>
            <a:avLst/>
            <a:gdLst/>
            <a:ahLst/>
            <a:cxnLst/>
            <a:rect r="r" b="b" t="t" l="l"/>
            <a:pathLst>
              <a:path h="11996451" w="21327024">
                <a:moveTo>
                  <a:pt x="0" y="0"/>
                </a:moveTo>
                <a:lnTo>
                  <a:pt x="21327025" y="0"/>
                </a:lnTo>
                <a:lnTo>
                  <a:pt x="21327025" y="11996451"/>
                </a:lnTo>
                <a:lnTo>
                  <a:pt x="0" y="1199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4807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Light"/>
                <a:ea typeface="Garet Light"/>
                <a:cs typeface="Garet Light"/>
                <a:sym typeface="Garet Light"/>
                <a:hlinkClick r:id="rId4" action="ppaction://hlinksldjump"/>
              </a:rPr>
              <a:t>Back to Agenda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7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86978"/>
          <a:ext cx="16230600" cy="8444547"/>
        </p:xfrm>
        <a:graphic>
          <a:graphicData uri="http://schemas.openxmlformats.org/drawingml/2006/table">
            <a:tbl>
              <a:tblPr/>
              <a:tblGrid>
                <a:gridCol w="7950290"/>
                <a:gridCol w="8280310"/>
              </a:tblGrid>
              <a:tr h="26494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9512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31375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Goals:</a:t>
                      </a:r>
                      <a:endParaRPr lang="en-US" sz="1100"/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Manage multiple currencies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Send/receive money instantly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Track spending across countries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 b="true">
                          <a:solidFill>
                            <a:srgbClr val="31375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Pain Points: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High bank fees for exchange/transfers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Hard to manage cross-border finances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Slow, unclear customer support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 b="true">
                          <a:solidFill>
                            <a:srgbClr val="31375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How Revolut Helps: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31375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Real-time multi-currency accounts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31375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Instant P2P &amp; bill splitting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31375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Budgeting &amp; spending insights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31375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Goals:</a:t>
                      </a:r>
                      <a:endParaRPr lang="en-US" sz="1100"/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Manage money between India &amp; Germany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Receive funds from family affordably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Pay tuition/rent in euros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Build credit history</a:t>
                      </a:r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 b="true">
                          <a:solidFill>
                            <a:srgbClr val="31375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Pain Points</a:t>
                      </a: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: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Costly, slow international transfers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Hard to open local accounts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Tracking multi-currency spending</a:t>
                      </a:r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 b="true">
                          <a:solidFill>
                            <a:srgbClr val="31375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How Revolut Helps: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Easy sign-up, minimal docs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Fast, low-cost INR↔EUR transfers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Multi-currency wallet</a:t>
                      </a:r>
                    </a:p>
                    <a:p>
                      <a:pPr algn="l" marL="410213" indent="-205106" lvl="1">
                        <a:lnSpc>
                          <a:spcPts val="2660"/>
                        </a:lnSpc>
                        <a:buFont typeface="Arial"/>
                        <a:buChar char="•"/>
                      </a:pPr>
                      <a:r>
                        <a:rPr lang="en-US" sz="1900">
                          <a:solidFill>
                            <a:srgbClr val="31375F"/>
                          </a:solidFill>
                          <a:latin typeface="Garet Light"/>
                          <a:ea typeface="Garet Light"/>
                          <a:cs typeface="Garet Light"/>
                          <a:sym typeface="Garet Light"/>
                        </a:rPr>
                        <a:t>Budgeting tools, virtual/physical cards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B42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7292356" y="2738115"/>
            <a:ext cx="1323212" cy="13232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329" t="0" r="-2532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36113" y="2738115"/>
            <a:ext cx="1323212" cy="132321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4801" t="0" r="-24931" b="-1993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848043"/>
            <a:ext cx="884733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4"/>
              </a:lnSpc>
            </a:pPr>
            <a:r>
              <a:rPr lang="en-US" sz="845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User Personas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4807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Light"/>
                <a:ea typeface="Garet Light"/>
                <a:cs typeface="Garet Light"/>
                <a:sym typeface="Garet Light"/>
                <a:hlinkClick r:id="rId4" action="ppaction://hlinksldjump"/>
              </a:rPr>
              <a:t>Back to Agenda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1508" y="2680965"/>
            <a:ext cx="7404060" cy="282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2"/>
              </a:lnSpc>
            </a:pPr>
            <a:r>
              <a:rPr lang="en-US" sz="268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EMMA</a:t>
            </a:r>
            <a:r>
              <a:rPr lang="en-US" sz="2680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- The Global Freelancer</a:t>
            </a:r>
          </a:p>
          <a:p>
            <a:pPr algn="l">
              <a:lnSpc>
                <a:spcPts val="3752"/>
              </a:lnSpc>
            </a:pPr>
          </a:p>
          <a:p>
            <a:pPr algn="l" marL="578710" indent="-289355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Age - 28</a:t>
            </a:r>
          </a:p>
          <a:p>
            <a:pPr algn="l" marL="578710" indent="-289355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Occupation - Remote digital marketer</a:t>
            </a:r>
          </a:p>
          <a:p>
            <a:pPr algn="l" marL="578710" indent="-289355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Location: London; travels Europe &amp; Asia</a:t>
            </a:r>
          </a:p>
          <a:p>
            <a:pPr algn="l">
              <a:lnSpc>
                <a:spcPts val="375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680965"/>
            <a:ext cx="6943907" cy="282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2"/>
              </a:lnSpc>
            </a:pPr>
            <a:r>
              <a:rPr lang="en-US" sz="2680" b="true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RAJ</a:t>
            </a:r>
            <a:r>
              <a:rPr lang="en-US" sz="2680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- International Student</a:t>
            </a:r>
          </a:p>
          <a:p>
            <a:pPr algn="l">
              <a:lnSpc>
                <a:spcPts val="3752"/>
              </a:lnSpc>
            </a:pPr>
          </a:p>
          <a:p>
            <a:pPr algn="l" marL="578710" indent="-289355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Age - 20</a:t>
            </a:r>
          </a:p>
          <a:p>
            <a:pPr algn="l" marL="578710" indent="-289355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Occupation - Grad Student, Germany</a:t>
            </a:r>
          </a:p>
          <a:p>
            <a:pPr algn="l" marL="578710" indent="-289355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Origin - India</a:t>
            </a:r>
          </a:p>
          <a:p>
            <a:pPr algn="l">
              <a:lnSpc>
                <a:spcPts val="375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2567" y="2427949"/>
            <a:ext cx="4051964" cy="7698740"/>
            <a:chOff x="0" y="0"/>
            <a:chExt cx="824850" cy="1567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4850" cy="1567217"/>
            </a:xfrm>
            <a:custGeom>
              <a:avLst/>
              <a:gdLst/>
              <a:ahLst/>
              <a:cxnLst/>
              <a:rect r="r" b="b" t="t" l="l"/>
              <a:pathLst>
                <a:path h="1567217" w="824850">
                  <a:moveTo>
                    <a:pt x="0" y="0"/>
                  </a:moveTo>
                  <a:lnTo>
                    <a:pt x="824850" y="0"/>
                  </a:lnTo>
                  <a:lnTo>
                    <a:pt x="824850" y="1567217"/>
                  </a:lnTo>
                  <a:lnTo>
                    <a:pt x="0" y="156721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24850" cy="158626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2859"/>
                </a:lnSpc>
              </a:pPr>
            </a:p>
            <a:p>
              <a:pPr algn="just">
                <a:lnSpc>
                  <a:spcPts val="2859"/>
                </a:lnSpc>
              </a:pPr>
              <a:r>
                <a:rPr lang="en-US" sz="2199" b="true">
                  <a:solidFill>
                    <a:srgbClr val="0B423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Insight</a:t>
              </a: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: Start with a high-frequency, high-friction use case to build habit.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Launched with FX transfers and multi-currency accounts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Solved pain points: high forex fees, poor UX in traditional banks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Acted as the hook to onboard users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Rapid word-of-mouth growth due to tangible savings</a:t>
              </a:r>
            </a:p>
            <a:p>
              <a:pPr algn="just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70221" y="2732741"/>
            <a:ext cx="4173779" cy="7393949"/>
            <a:chOff x="0" y="0"/>
            <a:chExt cx="849648" cy="15051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9648" cy="1505171"/>
            </a:xfrm>
            <a:custGeom>
              <a:avLst/>
              <a:gdLst/>
              <a:ahLst/>
              <a:cxnLst/>
              <a:rect r="r" b="b" t="t" l="l"/>
              <a:pathLst>
                <a:path h="1505171" w="849648">
                  <a:moveTo>
                    <a:pt x="0" y="0"/>
                  </a:moveTo>
                  <a:lnTo>
                    <a:pt x="849648" y="0"/>
                  </a:lnTo>
                  <a:lnTo>
                    <a:pt x="849648" y="1505171"/>
                  </a:lnTo>
                  <a:lnTo>
                    <a:pt x="0" y="150517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49648" cy="15242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2859"/>
                </a:lnSpc>
              </a:pPr>
              <a:r>
                <a:rPr lang="en-US" sz="2199" b="true">
                  <a:solidFill>
                    <a:srgbClr val="0B423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Insight</a:t>
              </a: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: Add deeply integrated financial tools within the same user journey</a:t>
              </a:r>
            </a:p>
            <a:p>
              <a:pPr algn="just">
                <a:lnSpc>
                  <a:spcPts val="2859"/>
                </a:lnSpc>
              </a:pPr>
              <a:r>
                <a:rPr lang="en-US" sz="2199" b="true">
                  <a:solidFill>
                    <a:srgbClr val="0B423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Key additions</a:t>
              </a: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: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Invest(Crypto, Stocks)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Spend (Cards, Budgeting, Rewards)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Insure (Travel, Health)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Save (Vaults, Sub-Accounts)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Earn (Salary, Interest, Subscriptions)</a:t>
              </a:r>
            </a:p>
            <a:p>
              <a:pPr algn="just">
                <a:lnSpc>
                  <a:spcPts val="2730"/>
                </a:lnSpc>
              </a:pPr>
              <a:r>
                <a:rPr lang="en-US" sz="2100" b="true">
                  <a:solidFill>
                    <a:srgbClr val="0B423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Benefits</a:t>
              </a:r>
              <a:r>
                <a:rPr lang="en-US" sz="2100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: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Cross-selling becomes natural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Enhances Lifetime Value (LTV)</a:t>
              </a:r>
            </a:p>
            <a:p>
              <a:pPr algn="just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88499" y="2427949"/>
            <a:ext cx="4051964" cy="7698740"/>
            <a:chOff x="0" y="0"/>
            <a:chExt cx="824850" cy="15672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4850" cy="1567217"/>
            </a:xfrm>
            <a:custGeom>
              <a:avLst/>
              <a:gdLst/>
              <a:ahLst/>
              <a:cxnLst/>
              <a:rect r="r" b="b" t="t" l="l"/>
              <a:pathLst>
                <a:path h="1567217" w="824850">
                  <a:moveTo>
                    <a:pt x="0" y="0"/>
                  </a:moveTo>
                  <a:lnTo>
                    <a:pt x="824850" y="0"/>
                  </a:lnTo>
                  <a:lnTo>
                    <a:pt x="824850" y="1567217"/>
                  </a:lnTo>
                  <a:lnTo>
                    <a:pt x="0" y="156721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4850" cy="158626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2859"/>
                </a:lnSpc>
              </a:pPr>
              <a:r>
                <a:rPr lang="en-US" sz="2199" b="true">
                  <a:solidFill>
                    <a:srgbClr val="0B423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Insight</a:t>
              </a: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: Product-led growth enabled by internal tech and rapid iteration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100+ microservices enable fast A/B testing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Features built → tested → killed or scaled within weeks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Custom risk engine for fraud, lending, and compliance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Growth loops fueled by in-app referrals, gamified onboarding</a:t>
              </a:r>
            </a:p>
            <a:p>
              <a:pPr algn="just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79360" y="2427949"/>
            <a:ext cx="4051964" cy="7698740"/>
            <a:chOff x="0" y="0"/>
            <a:chExt cx="824850" cy="15672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4850" cy="1567217"/>
            </a:xfrm>
            <a:custGeom>
              <a:avLst/>
              <a:gdLst/>
              <a:ahLst/>
              <a:cxnLst/>
              <a:rect r="r" b="b" t="t" l="l"/>
              <a:pathLst>
                <a:path h="1567217" w="824850">
                  <a:moveTo>
                    <a:pt x="0" y="0"/>
                  </a:moveTo>
                  <a:lnTo>
                    <a:pt x="824850" y="0"/>
                  </a:lnTo>
                  <a:lnTo>
                    <a:pt x="824850" y="1567217"/>
                  </a:lnTo>
                  <a:lnTo>
                    <a:pt x="0" y="156721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24850" cy="158626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2859"/>
                </a:lnSpc>
              </a:pPr>
              <a:r>
                <a:rPr lang="en-US" sz="2199" b="true">
                  <a:solidFill>
                    <a:srgbClr val="0B423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Insight</a:t>
              </a: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: Build APIs + infrastructure to enable others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Launch of Revolut Business: Embedded accounts, cards, payroll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API-based FX and payment services for SMEs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Junior &amp; Family: Embedded finance within families</a:t>
              </a:r>
            </a:p>
            <a:p>
              <a:pPr algn="just"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B4236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Donations: API integrations with charities</a:t>
              </a:r>
            </a:p>
            <a:p>
              <a:pPr algn="just">
                <a:lnSpc>
                  <a:spcPts val="2859"/>
                </a:lnSpc>
              </a:pPr>
              <a:r>
                <a:rPr lang="en-US" sz="2199" b="true">
                  <a:solidFill>
                    <a:srgbClr val="0B423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Platform &gt; Product</a:t>
              </a:r>
            </a:p>
            <a:p>
              <a:pPr algn="just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5038" y="1936183"/>
            <a:ext cx="3547022" cy="983534"/>
            <a:chOff x="0" y="0"/>
            <a:chExt cx="934195" cy="2590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4195" cy="259038"/>
            </a:xfrm>
            <a:custGeom>
              <a:avLst/>
              <a:gdLst/>
              <a:ahLst/>
              <a:cxnLst/>
              <a:rect r="r" b="b" t="t" l="l"/>
              <a:pathLst>
                <a:path h="259038" w="934195">
                  <a:moveTo>
                    <a:pt x="111315" y="0"/>
                  </a:moveTo>
                  <a:lnTo>
                    <a:pt x="822880" y="0"/>
                  </a:lnTo>
                  <a:cubicBezTo>
                    <a:pt x="884357" y="0"/>
                    <a:pt x="934195" y="49838"/>
                    <a:pt x="934195" y="111315"/>
                  </a:cubicBezTo>
                  <a:lnTo>
                    <a:pt x="934195" y="147722"/>
                  </a:lnTo>
                  <a:cubicBezTo>
                    <a:pt x="934195" y="209200"/>
                    <a:pt x="884357" y="259038"/>
                    <a:pt x="822880" y="259038"/>
                  </a:cubicBezTo>
                  <a:lnTo>
                    <a:pt x="111315" y="259038"/>
                  </a:lnTo>
                  <a:cubicBezTo>
                    <a:pt x="81793" y="259038"/>
                    <a:pt x="53479" y="247310"/>
                    <a:pt x="32604" y="226434"/>
                  </a:cubicBezTo>
                  <a:cubicBezTo>
                    <a:pt x="11728" y="205558"/>
                    <a:pt x="0" y="177245"/>
                    <a:pt x="0" y="147722"/>
                  </a:cubicBezTo>
                  <a:lnTo>
                    <a:pt x="0" y="111315"/>
                  </a:lnTo>
                  <a:cubicBezTo>
                    <a:pt x="0" y="49838"/>
                    <a:pt x="49838" y="0"/>
                    <a:pt x="111315" y="0"/>
                  </a:cubicBezTo>
                  <a:close/>
                </a:path>
              </a:pathLst>
            </a:custGeom>
            <a:solidFill>
              <a:srgbClr val="31375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934195" cy="27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9976" y="414337"/>
            <a:ext cx="1539453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44"/>
              </a:lnSpc>
            </a:pPr>
            <a:r>
              <a:rPr lang="en-US" sz="7954">
                <a:solidFill>
                  <a:srgbClr val="31375F"/>
                </a:solidFill>
                <a:latin typeface="Neue Machina"/>
                <a:ea typeface="Neue Machina"/>
                <a:cs typeface="Neue Machina"/>
                <a:sym typeface="Neue Machina"/>
              </a:rPr>
              <a:t>Product Strategy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4807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Light"/>
                <a:ea typeface="Garet Light"/>
                <a:cs typeface="Garet Light"/>
                <a:sym typeface="Garet Light"/>
                <a:hlinkClick r:id="rId2" action="ppaction://hlinksldjump"/>
              </a:rPr>
              <a:t>Back to Agenda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223435" y="1936183"/>
            <a:ext cx="3547022" cy="983534"/>
            <a:chOff x="0" y="0"/>
            <a:chExt cx="934195" cy="2590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4195" cy="259038"/>
            </a:xfrm>
            <a:custGeom>
              <a:avLst/>
              <a:gdLst/>
              <a:ahLst/>
              <a:cxnLst/>
              <a:rect r="r" b="b" t="t" l="l"/>
              <a:pathLst>
                <a:path h="259038" w="934195">
                  <a:moveTo>
                    <a:pt x="111315" y="0"/>
                  </a:moveTo>
                  <a:lnTo>
                    <a:pt x="822880" y="0"/>
                  </a:lnTo>
                  <a:cubicBezTo>
                    <a:pt x="884357" y="0"/>
                    <a:pt x="934195" y="49838"/>
                    <a:pt x="934195" y="111315"/>
                  </a:cubicBezTo>
                  <a:lnTo>
                    <a:pt x="934195" y="147722"/>
                  </a:lnTo>
                  <a:cubicBezTo>
                    <a:pt x="934195" y="209200"/>
                    <a:pt x="884357" y="259038"/>
                    <a:pt x="822880" y="259038"/>
                  </a:cubicBezTo>
                  <a:lnTo>
                    <a:pt x="111315" y="259038"/>
                  </a:lnTo>
                  <a:cubicBezTo>
                    <a:pt x="81793" y="259038"/>
                    <a:pt x="53479" y="247310"/>
                    <a:pt x="32604" y="226434"/>
                  </a:cubicBezTo>
                  <a:cubicBezTo>
                    <a:pt x="11728" y="205558"/>
                    <a:pt x="0" y="177245"/>
                    <a:pt x="0" y="147722"/>
                  </a:cubicBezTo>
                  <a:lnTo>
                    <a:pt x="0" y="111315"/>
                  </a:lnTo>
                  <a:cubicBezTo>
                    <a:pt x="0" y="49838"/>
                    <a:pt x="49838" y="0"/>
                    <a:pt x="111315" y="0"/>
                  </a:cubicBezTo>
                  <a:close/>
                </a:path>
              </a:pathLst>
            </a:custGeom>
            <a:solidFill>
              <a:srgbClr val="31375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934195" cy="27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31831" y="1936183"/>
            <a:ext cx="3547022" cy="983534"/>
            <a:chOff x="0" y="0"/>
            <a:chExt cx="934195" cy="2590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4195" cy="259038"/>
            </a:xfrm>
            <a:custGeom>
              <a:avLst/>
              <a:gdLst/>
              <a:ahLst/>
              <a:cxnLst/>
              <a:rect r="r" b="b" t="t" l="l"/>
              <a:pathLst>
                <a:path h="259038" w="934195">
                  <a:moveTo>
                    <a:pt x="111315" y="0"/>
                  </a:moveTo>
                  <a:lnTo>
                    <a:pt x="822880" y="0"/>
                  </a:lnTo>
                  <a:cubicBezTo>
                    <a:pt x="884357" y="0"/>
                    <a:pt x="934195" y="49838"/>
                    <a:pt x="934195" y="111315"/>
                  </a:cubicBezTo>
                  <a:lnTo>
                    <a:pt x="934195" y="147722"/>
                  </a:lnTo>
                  <a:cubicBezTo>
                    <a:pt x="934195" y="209200"/>
                    <a:pt x="884357" y="259038"/>
                    <a:pt x="822880" y="259038"/>
                  </a:cubicBezTo>
                  <a:lnTo>
                    <a:pt x="111315" y="259038"/>
                  </a:lnTo>
                  <a:cubicBezTo>
                    <a:pt x="81793" y="259038"/>
                    <a:pt x="53479" y="247310"/>
                    <a:pt x="32604" y="226434"/>
                  </a:cubicBezTo>
                  <a:cubicBezTo>
                    <a:pt x="11728" y="205558"/>
                    <a:pt x="0" y="177245"/>
                    <a:pt x="0" y="147722"/>
                  </a:cubicBezTo>
                  <a:lnTo>
                    <a:pt x="0" y="111315"/>
                  </a:lnTo>
                  <a:cubicBezTo>
                    <a:pt x="0" y="49838"/>
                    <a:pt x="49838" y="0"/>
                    <a:pt x="111315" y="0"/>
                  </a:cubicBezTo>
                  <a:close/>
                </a:path>
              </a:pathLst>
            </a:custGeom>
            <a:solidFill>
              <a:srgbClr val="31375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934195" cy="27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840228" y="1936183"/>
            <a:ext cx="3547022" cy="983534"/>
            <a:chOff x="0" y="0"/>
            <a:chExt cx="934195" cy="2590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34195" cy="259038"/>
            </a:xfrm>
            <a:custGeom>
              <a:avLst/>
              <a:gdLst/>
              <a:ahLst/>
              <a:cxnLst/>
              <a:rect r="r" b="b" t="t" l="l"/>
              <a:pathLst>
                <a:path h="259038" w="934195">
                  <a:moveTo>
                    <a:pt x="111315" y="0"/>
                  </a:moveTo>
                  <a:lnTo>
                    <a:pt x="822880" y="0"/>
                  </a:lnTo>
                  <a:cubicBezTo>
                    <a:pt x="884357" y="0"/>
                    <a:pt x="934195" y="49838"/>
                    <a:pt x="934195" y="111315"/>
                  </a:cubicBezTo>
                  <a:lnTo>
                    <a:pt x="934195" y="147722"/>
                  </a:lnTo>
                  <a:cubicBezTo>
                    <a:pt x="934195" y="209200"/>
                    <a:pt x="884357" y="259038"/>
                    <a:pt x="822880" y="259038"/>
                  </a:cubicBezTo>
                  <a:lnTo>
                    <a:pt x="111315" y="259038"/>
                  </a:lnTo>
                  <a:cubicBezTo>
                    <a:pt x="81793" y="259038"/>
                    <a:pt x="53479" y="247310"/>
                    <a:pt x="32604" y="226434"/>
                  </a:cubicBezTo>
                  <a:cubicBezTo>
                    <a:pt x="11728" y="205558"/>
                    <a:pt x="0" y="177245"/>
                    <a:pt x="0" y="147722"/>
                  </a:cubicBezTo>
                  <a:lnTo>
                    <a:pt x="0" y="111315"/>
                  </a:lnTo>
                  <a:cubicBezTo>
                    <a:pt x="0" y="49838"/>
                    <a:pt x="49838" y="0"/>
                    <a:pt x="111315" y="0"/>
                  </a:cubicBezTo>
                  <a:close/>
                </a:path>
              </a:pathLst>
            </a:custGeom>
            <a:solidFill>
              <a:srgbClr val="31375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934195" cy="27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06815" y="2027899"/>
            <a:ext cx="4963468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7"/>
              </a:lnSpc>
            </a:pPr>
            <a:r>
              <a:rPr lang="en-US" sz="2564">
                <a:solidFill>
                  <a:srgbClr val="F4F4F4"/>
                </a:solidFill>
                <a:latin typeface="Neue Machina"/>
                <a:ea typeface="Neue Machina"/>
                <a:cs typeface="Neue Machina"/>
                <a:sym typeface="Neue Machina"/>
              </a:rPr>
              <a:t>Pillar 1 </a:t>
            </a:r>
          </a:p>
          <a:p>
            <a:pPr algn="ctr">
              <a:lnSpc>
                <a:spcPts val="3077"/>
              </a:lnSpc>
            </a:pPr>
            <a:r>
              <a:rPr lang="en-US" sz="2564">
                <a:solidFill>
                  <a:srgbClr val="F4F4F4"/>
                </a:solidFill>
                <a:latin typeface="Neue Machina"/>
                <a:ea typeface="Neue Machina"/>
                <a:cs typeface="Neue Machina"/>
                <a:sym typeface="Neue Machina"/>
              </a:rPr>
              <a:t>Core Utility First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56096" y="2104108"/>
            <a:ext cx="3873815" cy="62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1"/>
              </a:lnSpc>
            </a:pPr>
            <a:r>
              <a:rPr lang="en-US" sz="2001">
                <a:solidFill>
                  <a:srgbClr val="F4F4F4"/>
                </a:solidFill>
                <a:latin typeface="Neue Machina"/>
                <a:ea typeface="Neue Machina"/>
                <a:cs typeface="Neue Machina"/>
                <a:sym typeface="Neue Machina"/>
              </a:rPr>
              <a:t>Pillar 2</a:t>
            </a:r>
          </a:p>
          <a:p>
            <a:pPr algn="ctr">
              <a:lnSpc>
                <a:spcPts val="2401"/>
              </a:lnSpc>
            </a:pPr>
            <a:r>
              <a:rPr lang="en-US" sz="2001">
                <a:solidFill>
                  <a:srgbClr val="F4F4F4"/>
                </a:solidFill>
                <a:latin typeface="Neue Machina"/>
                <a:ea typeface="Neue Machina"/>
                <a:cs typeface="Neue Machina"/>
                <a:sym typeface="Neue Machina"/>
              </a:rPr>
              <a:t>Vertical Stack Expansion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7484" y="1942207"/>
            <a:ext cx="4060588" cy="9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sz="2098">
                <a:solidFill>
                  <a:srgbClr val="F4F4F4"/>
                </a:solidFill>
                <a:latin typeface="Neue Machina"/>
                <a:ea typeface="Neue Machina"/>
                <a:cs typeface="Neue Machina"/>
                <a:sym typeface="Neue Machina"/>
              </a:rPr>
              <a:t>Pillar 3</a:t>
            </a:r>
          </a:p>
          <a:p>
            <a:pPr algn="ctr">
              <a:lnSpc>
                <a:spcPts val="2517"/>
              </a:lnSpc>
            </a:pPr>
            <a:r>
              <a:rPr lang="en-US" sz="2098">
                <a:solidFill>
                  <a:srgbClr val="F4F4F4"/>
                </a:solidFill>
                <a:latin typeface="Neue Machina"/>
                <a:ea typeface="Neue Machina"/>
                <a:cs typeface="Neue Machina"/>
                <a:sym typeface="Neue Machina"/>
              </a:rPr>
              <a:t>Platform Thinking &amp; Embedded Finance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27932" y="1985661"/>
            <a:ext cx="3773099" cy="9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9"/>
              </a:lnSpc>
            </a:pPr>
            <a:r>
              <a:rPr lang="en-US" sz="1949">
                <a:solidFill>
                  <a:srgbClr val="F4F4F4"/>
                </a:solidFill>
                <a:latin typeface="Neue Machina"/>
                <a:ea typeface="Neue Machina"/>
                <a:cs typeface="Neue Machina"/>
                <a:sym typeface="Neue Machina"/>
              </a:rPr>
              <a:t>Pillar 4</a:t>
            </a:r>
          </a:p>
          <a:p>
            <a:pPr algn="ctr">
              <a:lnSpc>
                <a:spcPts val="2339"/>
              </a:lnSpc>
            </a:pPr>
            <a:r>
              <a:rPr lang="en-US" sz="1949">
                <a:solidFill>
                  <a:srgbClr val="F4F4F4"/>
                </a:solidFill>
                <a:latin typeface="Neue Machina"/>
                <a:ea typeface="Neue Machina"/>
                <a:cs typeface="Neue Machina"/>
                <a:sym typeface="Neue Machina"/>
              </a:rPr>
              <a:t>Agile Tech + Data-Driven Experiments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7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0970" y="388894"/>
            <a:ext cx="10840216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0"/>
              </a:lnSpc>
            </a:pPr>
            <a:r>
              <a:rPr lang="en-US" sz="5817">
                <a:solidFill>
                  <a:srgbClr val="F4F4F4"/>
                </a:solidFill>
                <a:latin typeface="Neue Machina"/>
                <a:ea typeface="Neue Machina"/>
                <a:cs typeface="Neue Machina"/>
                <a:sym typeface="Neue Machina"/>
              </a:rPr>
              <a:t>Global Reach, Local Roots: Revolut’s Expansion Playbook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899783" y="0"/>
            <a:ext cx="7388217" cy="10287000"/>
            <a:chOff x="0" y="0"/>
            <a:chExt cx="2695242" cy="3752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5241" cy="3752726"/>
            </a:xfrm>
            <a:custGeom>
              <a:avLst/>
              <a:gdLst/>
              <a:ahLst/>
              <a:cxnLst/>
              <a:rect r="r" b="b" t="t" l="l"/>
              <a:pathLst>
                <a:path h="3752726" w="2695241">
                  <a:moveTo>
                    <a:pt x="0" y="0"/>
                  </a:moveTo>
                  <a:lnTo>
                    <a:pt x="2695241" y="0"/>
                  </a:lnTo>
                  <a:lnTo>
                    <a:pt x="269524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20970" y="3448107"/>
            <a:ext cx="9515226" cy="60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1"/>
              </a:lnSpc>
            </a:pPr>
            <a:r>
              <a:rPr lang="en-US" sz="2832" b="true">
                <a:solidFill>
                  <a:srgbClr val="D9D9D9"/>
                </a:solidFill>
                <a:latin typeface="Garet Bold"/>
                <a:ea typeface="Garet Bold"/>
                <a:cs typeface="Garet Bold"/>
                <a:sym typeface="Garet Bold"/>
              </a:rPr>
              <a:t>Global Expansion Strategy:</a:t>
            </a:r>
          </a:p>
          <a:p>
            <a:pPr algn="just" marL="611448" indent="-305724" lvl="1">
              <a:lnSpc>
                <a:spcPts val="3681"/>
              </a:lnSpc>
              <a:buFont typeface="Arial"/>
              <a:buChar char="•"/>
            </a:pPr>
            <a:r>
              <a:rPr lang="en-US" sz="2832">
                <a:solidFill>
                  <a:srgbClr val="D9D9D9"/>
                </a:solidFill>
                <a:latin typeface="Garet Light"/>
                <a:ea typeface="Garet Light"/>
                <a:cs typeface="Garet Light"/>
                <a:sym typeface="Garet Light"/>
              </a:rPr>
              <a:t>Phased market entry: UK → EU → US → APAC</a:t>
            </a:r>
          </a:p>
          <a:p>
            <a:pPr algn="just" marL="611448" indent="-305724" lvl="1">
              <a:lnSpc>
                <a:spcPts val="3681"/>
              </a:lnSpc>
              <a:buFont typeface="Arial"/>
              <a:buChar char="•"/>
            </a:pPr>
            <a:r>
              <a:rPr lang="en-US" sz="2832">
                <a:solidFill>
                  <a:srgbClr val="D9D9D9"/>
                </a:solidFill>
                <a:latin typeface="Garet Light"/>
                <a:ea typeface="Garet Light"/>
                <a:cs typeface="Garet Light"/>
                <a:sym typeface="Garet Light"/>
              </a:rPr>
              <a:t>Criteria: Regulatory readiness, digital banking gaps, cross-border financial needs</a:t>
            </a:r>
          </a:p>
          <a:p>
            <a:pPr algn="just" marL="611448" indent="-305724" lvl="1">
              <a:lnSpc>
                <a:spcPts val="3681"/>
              </a:lnSpc>
              <a:buFont typeface="Arial"/>
              <a:buChar char="•"/>
            </a:pPr>
            <a:r>
              <a:rPr lang="en-US" sz="2832">
                <a:solidFill>
                  <a:srgbClr val="D9D9D9"/>
                </a:solidFill>
                <a:latin typeface="Garet Light"/>
                <a:ea typeface="Garet Light"/>
                <a:cs typeface="Garet Light"/>
                <a:sym typeface="Garet Light"/>
              </a:rPr>
              <a:t>Unified backend with regional rollouts</a:t>
            </a:r>
          </a:p>
          <a:p>
            <a:pPr algn="just">
              <a:lnSpc>
                <a:spcPts val="3681"/>
              </a:lnSpc>
            </a:pPr>
          </a:p>
          <a:p>
            <a:pPr algn="just">
              <a:lnSpc>
                <a:spcPts val="3681"/>
              </a:lnSpc>
            </a:pPr>
            <a:r>
              <a:rPr lang="en-US" sz="2832" b="true">
                <a:solidFill>
                  <a:srgbClr val="D9D9D9"/>
                </a:solidFill>
                <a:latin typeface="Garet Bold"/>
                <a:ea typeface="Garet Bold"/>
                <a:cs typeface="Garet Bold"/>
                <a:sym typeface="Garet Bold"/>
              </a:rPr>
              <a:t>Operational Scaling:</a:t>
            </a:r>
          </a:p>
          <a:p>
            <a:pPr algn="just" marL="611448" indent="-305724" lvl="1">
              <a:lnSpc>
                <a:spcPts val="3681"/>
              </a:lnSpc>
              <a:buFont typeface="Arial"/>
              <a:buChar char="•"/>
            </a:pPr>
            <a:r>
              <a:rPr lang="en-US" sz="2832">
                <a:solidFill>
                  <a:srgbClr val="D9D9D9"/>
                </a:solidFill>
                <a:latin typeface="Garet Light"/>
                <a:ea typeface="Garet Light"/>
                <a:cs typeface="Garet Light"/>
                <a:sym typeface="Garet Light"/>
              </a:rPr>
              <a:t>Cloud-native infra for modular scaling</a:t>
            </a:r>
          </a:p>
          <a:p>
            <a:pPr algn="just" marL="611448" indent="-305724" lvl="1">
              <a:lnSpc>
                <a:spcPts val="3681"/>
              </a:lnSpc>
              <a:buFont typeface="Arial"/>
              <a:buChar char="•"/>
            </a:pPr>
            <a:r>
              <a:rPr lang="en-US" sz="2832">
                <a:solidFill>
                  <a:srgbClr val="D9D9D9"/>
                </a:solidFill>
                <a:latin typeface="Garet Light"/>
                <a:ea typeface="Garet Light"/>
                <a:cs typeface="Garet Light"/>
                <a:sym typeface="Garet Light"/>
              </a:rPr>
              <a:t>Country-specific legal entities (e.g., EU e-money license, US partnerships)</a:t>
            </a:r>
          </a:p>
          <a:p>
            <a:pPr algn="just" marL="611448" indent="-305724" lvl="1">
              <a:lnSpc>
                <a:spcPts val="3681"/>
              </a:lnSpc>
              <a:buFont typeface="Arial"/>
              <a:buChar char="•"/>
            </a:pPr>
            <a:r>
              <a:rPr lang="en-US" sz="2832">
                <a:solidFill>
                  <a:srgbClr val="D9D9D9"/>
                </a:solidFill>
                <a:latin typeface="Garet Light"/>
                <a:ea typeface="Garet Light"/>
                <a:cs typeface="Garet Light"/>
                <a:sym typeface="Garet Light"/>
              </a:rPr>
              <a:t>24/7 multilingual support + decentralized ops hubs</a:t>
            </a:r>
          </a:p>
          <a:p>
            <a:pPr algn="just">
              <a:lnSpc>
                <a:spcPts val="368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34807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Light"/>
                <a:ea typeface="Garet Light"/>
                <a:cs typeface="Garet Light"/>
                <a:sym typeface="Garet Light"/>
                <a:hlinkClick r:id="rId2" action="ppaction://hlinksldjump"/>
              </a:rPr>
              <a:t>Back to Agenda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261186" y="2463085"/>
            <a:ext cx="6533759" cy="1223595"/>
          </a:xfrm>
          <a:custGeom>
            <a:avLst/>
            <a:gdLst/>
            <a:ahLst/>
            <a:cxnLst/>
            <a:rect r="r" b="b" t="t" l="l"/>
            <a:pathLst>
              <a:path h="1223595" w="6533759">
                <a:moveTo>
                  <a:pt x="0" y="0"/>
                </a:moveTo>
                <a:lnTo>
                  <a:pt x="6533758" y="0"/>
                </a:lnTo>
                <a:lnTo>
                  <a:pt x="6533758" y="1223595"/>
                </a:lnTo>
                <a:lnTo>
                  <a:pt x="0" y="122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61186" y="4298873"/>
            <a:ext cx="6533759" cy="1223595"/>
          </a:xfrm>
          <a:custGeom>
            <a:avLst/>
            <a:gdLst/>
            <a:ahLst/>
            <a:cxnLst/>
            <a:rect r="r" b="b" t="t" l="l"/>
            <a:pathLst>
              <a:path h="1223595" w="6533759">
                <a:moveTo>
                  <a:pt x="0" y="0"/>
                </a:moveTo>
                <a:lnTo>
                  <a:pt x="6533758" y="0"/>
                </a:lnTo>
                <a:lnTo>
                  <a:pt x="6533758" y="1223595"/>
                </a:lnTo>
                <a:lnTo>
                  <a:pt x="0" y="122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61186" y="6132068"/>
            <a:ext cx="6533759" cy="1223595"/>
          </a:xfrm>
          <a:custGeom>
            <a:avLst/>
            <a:gdLst/>
            <a:ahLst/>
            <a:cxnLst/>
            <a:rect r="r" b="b" t="t" l="l"/>
            <a:pathLst>
              <a:path h="1223595" w="6533759">
                <a:moveTo>
                  <a:pt x="0" y="0"/>
                </a:moveTo>
                <a:lnTo>
                  <a:pt x="6533758" y="0"/>
                </a:lnTo>
                <a:lnTo>
                  <a:pt x="6533758" y="1223595"/>
                </a:lnTo>
                <a:lnTo>
                  <a:pt x="0" y="122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61186" y="7965263"/>
            <a:ext cx="6533759" cy="1223595"/>
          </a:xfrm>
          <a:custGeom>
            <a:avLst/>
            <a:gdLst/>
            <a:ahLst/>
            <a:cxnLst/>
            <a:rect r="r" b="b" t="t" l="l"/>
            <a:pathLst>
              <a:path h="1223595" w="6533759">
                <a:moveTo>
                  <a:pt x="0" y="0"/>
                </a:moveTo>
                <a:lnTo>
                  <a:pt x="6533758" y="0"/>
                </a:lnTo>
                <a:lnTo>
                  <a:pt x="6533758" y="1223595"/>
                </a:lnTo>
                <a:lnTo>
                  <a:pt x="0" y="122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355548" y="2649333"/>
            <a:ext cx="6476688" cy="127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63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EU</a:t>
            </a:r>
            <a:r>
              <a:rPr lang="en-US" sz="2635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-  </a:t>
            </a:r>
            <a:r>
              <a:rPr lang="en-US" sz="2635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SEPA integration, salary advance, IBANs</a:t>
            </a:r>
          </a:p>
          <a:p>
            <a:pPr algn="ctr">
              <a:lnSpc>
                <a:spcPts val="342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57542" y="4498245"/>
            <a:ext cx="6139037" cy="127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63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</a:t>
            </a:r>
            <a:r>
              <a:rPr lang="en-US" sz="2635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-  </a:t>
            </a:r>
            <a:r>
              <a:rPr lang="en-US" sz="2635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Crypto + stock, limited banking</a:t>
            </a:r>
          </a:p>
          <a:p>
            <a:pPr algn="ctr">
              <a:lnSpc>
                <a:spcPts val="342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773054" y="6350730"/>
            <a:ext cx="5486246" cy="170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63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Japan</a:t>
            </a:r>
            <a:r>
              <a:rPr lang="en-US" sz="26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 </a:t>
            </a:r>
            <a:r>
              <a:rPr lang="en-US" sz="26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Prepaid cards, minimalist UI</a:t>
            </a:r>
          </a:p>
          <a:p>
            <a:pPr algn="ctr">
              <a:lnSpc>
                <a:spcPts val="3425"/>
              </a:lnSpc>
            </a:pPr>
          </a:p>
          <a:p>
            <a:pPr algn="ctr">
              <a:lnSpc>
                <a:spcPts val="342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850769" y="8168873"/>
            <a:ext cx="5486246" cy="212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263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India</a:t>
            </a:r>
            <a:r>
              <a:rPr lang="en-US" sz="26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 </a:t>
            </a:r>
            <a:r>
              <a:rPr lang="en-US" sz="263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UPI &amp; wallet plans in progress (regulatory)</a:t>
            </a:r>
          </a:p>
          <a:p>
            <a:pPr algn="ctr">
              <a:lnSpc>
                <a:spcPts val="3425"/>
              </a:lnSpc>
            </a:pPr>
          </a:p>
          <a:p>
            <a:pPr algn="ctr">
              <a:lnSpc>
                <a:spcPts val="3425"/>
              </a:lnSpc>
            </a:pPr>
          </a:p>
          <a:p>
            <a:pPr algn="ctr">
              <a:lnSpc>
                <a:spcPts val="34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08392" y="-5650570"/>
            <a:ext cx="10252392" cy="10287000"/>
          </a:xfrm>
          <a:custGeom>
            <a:avLst/>
            <a:gdLst/>
            <a:ahLst/>
            <a:cxnLst/>
            <a:rect r="r" b="b" t="t" l="l"/>
            <a:pathLst>
              <a:path h="10287000" w="10252392">
                <a:moveTo>
                  <a:pt x="0" y="0"/>
                </a:moveTo>
                <a:lnTo>
                  <a:pt x="10252392" y="0"/>
                </a:lnTo>
                <a:lnTo>
                  <a:pt x="102523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8377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1528" y="3660333"/>
            <a:ext cx="9627216" cy="559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465" b="true">
                <a:solidFill>
                  <a:srgbClr val="31375F"/>
                </a:solidFill>
                <a:latin typeface="Garet Bold"/>
                <a:ea typeface="Garet Bold"/>
                <a:cs typeface="Garet Bold"/>
                <a:sym typeface="Garet Bold"/>
              </a:rPr>
              <a:t>Global Fintech Landscape</a:t>
            </a:r>
            <a:r>
              <a:rPr lang="en-US" sz="2465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 (2025–2030):</a:t>
            </a:r>
          </a:p>
          <a:p>
            <a:pPr algn="l" marL="532230" indent="-266115" lvl="1">
              <a:lnSpc>
                <a:spcPts val="3204"/>
              </a:lnSpc>
              <a:buFont typeface="Arial"/>
              <a:buChar char="•"/>
            </a:pPr>
            <a:r>
              <a:rPr lang="en-US" sz="2465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Market Size: Projected to reach $1.5T by 2030 (BCG, QED, Finextra).</a:t>
            </a:r>
          </a:p>
          <a:p>
            <a:pPr algn="l" marL="532230" indent="-266115" lvl="1">
              <a:lnSpc>
                <a:spcPts val="3204"/>
              </a:lnSpc>
              <a:buFont typeface="Arial"/>
              <a:buChar char="•"/>
            </a:pPr>
            <a:r>
              <a:rPr lang="en-US" sz="2465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Regions: APAC (fastest growth), North America, Europe.</a:t>
            </a:r>
          </a:p>
          <a:p>
            <a:pPr algn="l" marL="532230" indent="-266115" lvl="1">
              <a:lnSpc>
                <a:spcPts val="3204"/>
              </a:lnSpc>
              <a:buFont typeface="Arial"/>
              <a:buChar char="•"/>
            </a:pPr>
            <a:r>
              <a:rPr lang="en-US" sz="2465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Segments: Payments, neobanking, remittances, FX, crypto, wealth, B2B2X.</a:t>
            </a:r>
          </a:p>
          <a:p>
            <a:pPr algn="l">
              <a:lnSpc>
                <a:spcPts val="3204"/>
              </a:lnSpc>
            </a:pPr>
          </a:p>
          <a:p>
            <a:pPr algn="l">
              <a:lnSpc>
                <a:spcPts val="3204"/>
              </a:lnSpc>
            </a:pPr>
            <a:r>
              <a:rPr lang="en-US" sz="2465" b="true">
                <a:solidFill>
                  <a:srgbClr val="31375F"/>
                </a:solidFill>
                <a:latin typeface="Garet Bold"/>
                <a:ea typeface="Garet Bold"/>
                <a:cs typeface="Garet Bold"/>
                <a:sym typeface="Garet Bold"/>
              </a:rPr>
              <a:t>Revolut’s Positioning</a:t>
            </a:r>
            <a:r>
              <a:rPr lang="en-US" sz="2465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:</a:t>
            </a:r>
          </a:p>
          <a:p>
            <a:pPr algn="l" marL="532230" indent="-266115" lvl="1">
              <a:lnSpc>
                <a:spcPts val="3204"/>
              </a:lnSpc>
              <a:buFont typeface="Arial"/>
              <a:buChar char="•"/>
            </a:pPr>
            <a:r>
              <a:rPr lang="en-US" sz="2465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Users: 40M+ users, 150+ countries.</a:t>
            </a:r>
          </a:p>
          <a:p>
            <a:pPr algn="l" marL="532230" indent="-266115" lvl="1">
              <a:lnSpc>
                <a:spcPts val="3204"/>
              </a:lnSpc>
              <a:buFont typeface="Arial"/>
              <a:buChar char="•"/>
            </a:pPr>
            <a:r>
              <a:rPr lang="en-US" sz="2465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Products: Multi-currency wallet, crypto, stocks, travel insurance, budgeting.</a:t>
            </a:r>
          </a:p>
          <a:p>
            <a:pPr algn="l" marL="532230" indent="-266115" lvl="1">
              <a:lnSpc>
                <a:spcPts val="3204"/>
              </a:lnSpc>
              <a:buFont typeface="Arial"/>
              <a:buChar char="•"/>
            </a:pPr>
            <a:r>
              <a:rPr lang="en-US" sz="2465">
                <a:solidFill>
                  <a:srgbClr val="31375F"/>
                </a:solidFill>
                <a:latin typeface="Garet Light"/>
                <a:ea typeface="Garet Light"/>
                <a:cs typeface="Garet Light"/>
                <a:sym typeface="Garet Light"/>
              </a:rPr>
              <a:t>Licenses: E-money institution, expanding full banking licenses.</a:t>
            </a:r>
          </a:p>
          <a:p>
            <a:pPr algn="l">
              <a:lnSpc>
                <a:spcPts val="32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658107" y="2314575"/>
            <a:ext cx="6938473" cy="6577701"/>
          </a:xfrm>
          <a:custGeom>
            <a:avLst/>
            <a:gdLst/>
            <a:ahLst/>
            <a:cxnLst/>
            <a:rect r="r" b="b" t="t" l="l"/>
            <a:pathLst>
              <a:path h="6577701" w="6938473">
                <a:moveTo>
                  <a:pt x="0" y="0"/>
                </a:moveTo>
                <a:lnTo>
                  <a:pt x="6938472" y="0"/>
                </a:lnTo>
                <a:lnTo>
                  <a:pt x="6938472" y="6577701"/>
                </a:lnTo>
                <a:lnTo>
                  <a:pt x="0" y="6577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23" t="0" r="-143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7385"/>
            <a:ext cx="9629407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4"/>
              </a:lnSpc>
            </a:pPr>
            <a:r>
              <a:rPr lang="en-US" sz="8254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Competitive Benchmarking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4807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Light"/>
                <a:ea typeface="Garet Light"/>
                <a:cs typeface="Garet Light"/>
                <a:sym typeface="Garet Light"/>
                <a:hlinkClick r:id="rId5" action="ppaction://hlinksldjump"/>
              </a:rPr>
              <a:t>Back to Agenda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124065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4"/>
              </a:lnSpc>
            </a:pPr>
            <a:r>
              <a:rPr lang="en-US" sz="8454">
                <a:solidFill>
                  <a:srgbClr val="31375F"/>
                </a:solidFill>
                <a:latin typeface="Neue Machina"/>
                <a:ea typeface="Neue Machina"/>
                <a:cs typeface="Neue Machina"/>
                <a:sym typeface="Neue Machina"/>
              </a:rPr>
              <a:t>Outcomes &amp; Impact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84480" y="6401226"/>
            <a:ext cx="18856960" cy="10607040"/>
          </a:xfrm>
          <a:custGeom>
            <a:avLst/>
            <a:gdLst/>
            <a:ahLst/>
            <a:cxnLst/>
            <a:rect r="r" b="b" t="t" l="l"/>
            <a:pathLst>
              <a:path h="10607040" w="18856960">
                <a:moveTo>
                  <a:pt x="0" y="0"/>
                </a:moveTo>
                <a:lnTo>
                  <a:pt x="18856960" y="0"/>
                </a:lnTo>
                <a:lnTo>
                  <a:pt x="18856960" y="10607039"/>
                </a:lnTo>
                <a:lnTo>
                  <a:pt x="0" y="1060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37729"/>
            <a:ext cx="14178492" cy="4207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928"/>
              </a:lnSpc>
              <a:buFont typeface="Arial"/>
              <a:buChar char="•"/>
            </a:pPr>
            <a:r>
              <a:rPr lang="en-US" sz="3200">
                <a:solidFill>
                  <a:srgbClr val="31375F"/>
                </a:solidFill>
                <a:latin typeface="Neue Machina"/>
                <a:ea typeface="Neue Machina"/>
                <a:cs typeface="Neue Machina"/>
                <a:sym typeface="Neue Machina"/>
              </a:rPr>
              <a:t>Global Reach: 40M+ users, 150+ countries</a:t>
            </a:r>
          </a:p>
          <a:p>
            <a:pPr algn="just" marL="690881" indent="-345440" lvl="1">
              <a:lnSpc>
                <a:spcPts val="4768"/>
              </a:lnSpc>
              <a:buFont typeface="Arial"/>
              <a:buChar char="•"/>
            </a:pPr>
            <a:r>
              <a:rPr lang="en-US" sz="3200">
                <a:solidFill>
                  <a:srgbClr val="31375F"/>
                </a:solidFill>
                <a:latin typeface="Neue Machina"/>
                <a:ea typeface="Neue Machina"/>
                <a:cs typeface="Neue Machina"/>
                <a:sym typeface="Neue Machina"/>
              </a:rPr>
              <a:t>Product Breadth: 50+ services across banking, crypto, insurance, investments</a:t>
            </a:r>
          </a:p>
          <a:p>
            <a:pPr algn="just" marL="690881" indent="-345440" lvl="1">
              <a:lnSpc>
                <a:spcPts val="4928"/>
              </a:lnSpc>
              <a:buFont typeface="Arial"/>
              <a:buChar char="•"/>
            </a:pPr>
            <a:r>
              <a:rPr lang="en-US" sz="3200">
                <a:solidFill>
                  <a:srgbClr val="31375F"/>
                </a:solidFill>
                <a:latin typeface="Neue Machina"/>
                <a:ea typeface="Neue Machina"/>
                <a:cs typeface="Neue Machina"/>
                <a:sym typeface="Neue Machina"/>
              </a:rPr>
              <a:t>Innovation Speed: Weekly feature rollouts across geographies</a:t>
            </a:r>
          </a:p>
          <a:p>
            <a:pPr algn="just" marL="690881" indent="-345440" lvl="1">
              <a:lnSpc>
                <a:spcPts val="4928"/>
              </a:lnSpc>
              <a:buFont typeface="Arial"/>
              <a:buChar char="•"/>
            </a:pPr>
            <a:r>
              <a:rPr lang="en-US" sz="3200">
                <a:solidFill>
                  <a:srgbClr val="31375F"/>
                </a:solidFill>
                <a:latin typeface="Neue Machina"/>
                <a:ea typeface="Neue Machina"/>
                <a:cs typeface="Neue Machina"/>
                <a:sym typeface="Neue Machina"/>
              </a:rPr>
              <a:t>Revenue Growth: $1B+ annualized revenue (2023–24 estimate)</a:t>
            </a:r>
          </a:p>
          <a:p>
            <a:pPr algn="just" marL="690881" indent="-345440" lvl="1">
              <a:lnSpc>
                <a:spcPts val="4928"/>
              </a:lnSpc>
              <a:buFont typeface="Arial"/>
              <a:buChar char="•"/>
            </a:pPr>
            <a:r>
              <a:rPr lang="en-US" sz="3200">
                <a:solidFill>
                  <a:srgbClr val="31375F"/>
                </a:solidFill>
                <a:latin typeface="Neue Machina"/>
                <a:ea typeface="Neue Machina"/>
                <a:cs typeface="Neue Machina"/>
                <a:sym typeface="Neue Machina"/>
              </a:rPr>
              <a:t>Brand Equity: Positioned as Europe’s most valuable neobank</a:t>
            </a:r>
          </a:p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348072" y="667385"/>
            <a:ext cx="4248507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Light"/>
                <a:ea typeface="Garet Light"/>
                <a:cs typeface="Garet Light"/>
                <a:sym typeface="Garet Light"/>
                <a:hlinkClick r:id="rId4" action="ppaction://hlinksldjump"/>
              </a:rPr>
              <a:t>Back to Agenda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DAGrSJ_POhI</dc:identifier>
  <dcterms:modified xsi:type="dcterms:W3CDTF">2011-08-01T06:04:30Z</dcterms:modified>
  <cp:revision>1</cp:revision>
  <dc:title>Olive Green Mint Green Modular Abstract Business Case Study and Report Business Presentation</dc:title>
</cp:coreProperties>
</file>